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11.jpeg" ContentType="image/jpeg"/>
  <Override PartName="/ppt/media/image8.png" ContentType="image/png"/>
  <Override PartName="/ppt/media/image12.png" ContentType="image/png"/>
  <Override PartName="/ppt/media/image7.png" ContentType="image/png"/>
  <Override PartName="/ppt/media/image1.jpeg" ContentType="image/jpeg"/>
  <Override PartName="/ppt/media/image6.png" ContentType="image/png"/>
  <Override PartName="/ppt/media/image29.png" ContentType="image/png"/>
  <Override PartName="/ppt/media/image5.jpeg" ContentType="image/jpeg"/>
  <Override PartName="/ppt/media/image4.jpeg" ContentType="image/jpeg"/>
  <Override PartName="/ppt/media/image25.png" ContentType="image/png"/>
  <Override PartName="/ppt/media/image3.jpeg" ContentType="image/jpeg"/>
  <Override PartName="/ppt/media/image15.png" ContentType="image/png"/>
  <Override PartName="/ppt/media/image2.jpeg" ContentType="image/jpeg"/>
  <Override PartName="/ppt/media/image10.png" ContentType="image/png"/>
  <Override PartName="/ppt/media/image28.png" ContentType="image/png"/>
  <Override PartName="/ppt/media/image16.png" ContentType="image/png"/>
  <Override PartName="/ppt/media/image27.png" ContentType="image/png"/>
  <Override PartName="/ppt/media/image24.png" ContentType="image/png"/>
  <Override PartName="/ppt/media/image18.jpeg" ContentType="image/jpeg"/>
  <Override PartName="/ppt/media/image23.png" ContentType="image/png"/>
  <Override PartName="/ppt/media/image22.png" ContentType="image/png"/>
  <Override PartName="/ppt/media/image20.png" ContentType="image/png"/>
  <Override PartName="/ppt/media/image21.png" ContentType="image/png"/>
  <Override PartName="/ppt/media/image19.png" ContentType="image/png"/>
  <Override PartName="/ppt/media/image26.png" ContentType="image/png"/>
  <Override PartName="/ppt/media/image17.jpeg" ContentType="image/jpeg"/>
  <Override PartName="/ppt/media/image14.png" ContentType="image/pn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09635E1-E74A-4BEE-B11F-720C29CC574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258F960-B4C6-4025-84D5-A1CBC42E815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E43EBB0-13DD-451F-9E69-52A49B9DEE2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1A5F020-D996-4DC7-9C7B-89F1C6F980F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C74CC9-087E-47D8-A7BE-D73C587FD71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A6B3C10-177A-4639-BBAF-DE4038EC6DB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D7CF432-73D2-4A40-B98D-4D4F29095B2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31E8053-07BB-4B37-BE3F-902DE287FF5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177ACF1-C7A3-46EF-A543-FFAC072E2AF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EA85249-52E4-40BF-904D-DA80E4E0955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ADA70E5-004E-41CD-A094-5DE99F65C0A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4649AB4-A95D-43F6-96EC-4EC5A037C3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28C0050-C3F5-40E9-9FEA-48D3DE84DF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2660DDE-6940-4EED-B507-85DE6D9151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45EE840-3B14-4258-84CB-2662B3BC10F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559B6FF-CE3B-4553-B067-4158D938992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B2EC099-7CF4-4763-92F9-E1B93577386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37BA474-2884-46EE-8CCD-38D9692133D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172FAE8-CF07-46E1-9252-C7301711DF6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28D6ACE-75FC-4985-A24D-0EAD46AFF24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0E96844-B6DD-434B-A326-53677524D02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D93D035-1635-493F-9C31-F05F355C7E6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74173F4-BE22-4E10-B3B4-A71A8C0EB9A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D2DAA42-D013-4F9A-AFF9-C0946B161CB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F828B6F-B6EB-46D6-9AC2-49247A04FDC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86C14BA-C86B-4918-B7E2-EFD06E1ADE8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363320" y="1728360"/>
            <a:ext cx="9838080" cy="23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PCB Design Guidelines and Tips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6320" y="47160"/>
            <a:ext cx="121158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Design: Passive Component Packages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"/>
          <p:cNvSpPr/>
          <p:nvPr/>
        </p:nvSpPr>
        <p:spPr>
          <a:xfrm>
            <a:off x="8229600" y="3429000"/>
            <a:ext cx="914400" cy="914400"/>
          </a:xfrm>
          <a:prstGeom prst="ellipse">
            <a:avLst/>
          </a:pr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8160" rIns="128160" tIns="83160" bIns="831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7315200" y="1509480"/>
            <a:ext cx="4559400" cy="5001840"/>
          </a:xfrm>
          <a:prstGeom prst="rect">
            <a:avLst/>
          </a:prstGeom>
          <a:ln w="0">
            <a:noFill/>
          </a:ln>
        </p:spPr>
      </p:pic>
      <p:sp>
        <p:nvSpPr>
          <p:cNvPr id="144" name=""/>
          <p:cNvSpPr txBox="1"/>
          <p:nvPr/>
        </p:nvSpPr>
        <p:spPr>
          <a:xfrm>
            <a:off x="7481880" y="6511320"/>
            <a:ext cx="44053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https://weatherhelge.wordpress.com/smd/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457200" y="3657600"/>
            <a:ext cx="5004000" cy="2814840"/>
          </a:xfrm>
          <a:prstGeom prst="rect">
            <a:avLst/>
          </a:prstGeom>
          <a:ln w="0">
            <a:noFill/>
          </a:ln>
        </p:spPr>
      </p:pic>
      <p:sp>
        <p:nvSpPr>
          <p:cNvPr id="146" name=""/>
          <p:cNvSpPr txBox="1"/>
          <p:nvPr/>
        </p:nvSpPr>
        <p:spPr>
          <a:xfrm>
            <a:off x="1309680" y="6484320"/>
            <a:ext cx="349092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https://passive-components.eu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Box 5"/>
          <p:cNvSpPr/>
          <p:nvPr/>
        </p:nvSpPr>
        <p:spPr>
          <a:xfrm>
            <a:off x="5349240" y="1828800"/>
            <a:ext cx="1751400" cy="1186920"/>
          </a:xfrm>
          <a:prstGeom prst="rect">
            <a:avLst/>
          </a:prstGeom>
          <a:noFill/>
          <a:ln w="4445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Can you guess what the problem with this is?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8" name="Straight Arrow Connector 1"/>
          <p:cNvCxnSpPr/>
          <p:nvPr/>
        </p:nvCxnSpPr>
        <p:spPr>
          <a:xfrm>
            <a:off x="7100640" y="2497680"/>
            <a:ext cx="1357920" cy="474480"/>
          </a:xfrm>
          <a:prstGeom prst="straightConnector1">
            <a:avLst/>
          </a:prstGeom>
          <a:ln w="38100">
            <a:solidFill>
              <a:srgbClr val="c00000"/>
            </a:solidFill>
            <a:round/>
            <a:tailEnd len="med" type="triangle" w="med"/>
          </a:ln>
        </p:spPr>
      </p:cxnSp>
      <p:sp>
        <p:nvSpPr>
          <p:cNvPr id="149" name=""/>
          <p:cNvSpPr txBox="1"/>
          <p:nvPr/>
        </p:nvSpPr>
        <p:spPr>
          <a:xfrm>
            <a:off x="228600" y="1143000"/>
            <a:ext cx="4923360" cy="274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Passive components like resistors, low value capacitors, and low value inductors are packages as small rectangular prisms with metal ends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0805 Imperial is usually a good size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You can use larger sizes for shunt resistors and bulk capacitance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Don’t try to use anything smaller than 0603 Imperial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Remember to order extra!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76320" y="2561760"/>
            <a:ext cx="121158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Any questions so far?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228600" y="468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Processor Policy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140040" y="4941000"/>
            <a:ext cx="11910960" cy="191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Microcontroller ICs and modules are permitted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Development boards are not allowed*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Single board computers (e.g. Raspberry Pi, Nvidia Jetson, etc.) are allowed under certain circumstances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ontent Placeholder 10"/>
          <p:cNvSpPr/>
          <p:nvPr/>
        </p:nvSpPr>
        <p:spPr>
          <a:xfrm>
            <a:off x="1318320" y="3984840"/>
            <a:ext cx="3710160" cy="5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3657600" y="1311120"/>
            <a:ext cx="4662360" cy="362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228600" y="46800"/>
            <a:ext cx="1188684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Processor Policy: Single-board Computers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140040" y="4941000"/>
            <a:ext cx="11910960" cy="191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4000"/>
          </a:bodyPr>
          <a:p>
            <a:pPr marL="206640" indent="-2066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You may use a Raspberry Pi as a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secondary processing unit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06640" indent="-2066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Operating a camera and handling image processing loads is a popular task for single-board computers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06640" indent="-2066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Your custom PCB must still contain a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microcontroller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along with the rest of your circuit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Picture 2" descr="Raspberry Pi Camera Pinout - Arducam"/>
          <p:cNvPicPr/>
          <p:nvPr/>
        </p:nvPicPr>
        <p:blipFill>
          <a:blip r:embed="rId1"/>
          <a:stretch/>
        </p:blipFill>
        <p:spPr>
          <a:xfrm>
            <a:off x="6948000" y="1371600"/>
            <a:ext cx="3566880" cy="3261240"/>
          </a:xfrm>
          <a:prstGeom prst="rect">
            <a:avLst/>
          </a:prstGeom>
          <a:ln w="0">
            <a:noFill/>
          </a:ln>
        </p:spPr>
      </p:pic>
      <p:sp>
        <p:nvSpPr>
          <p:cNvPr id="158" name="Content Placeholder 2"/>
          <p:cNvSpPr/>
          <p:nvPr/>
        </p:nvSpPr>
        <p:spPr>
          <a:xfrm>
            <a:off x="9372600" y="4353840"/>
            <a:ext cx="3710160" cy="5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arducam.com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ontent Placeholder 1"/>
          <p:cNvSpPr/>
          <p:nvPr/>
        </p:nvSpPr>
        <p:spPr>
          <a:xfrm>
            <a:off x="1318320" y="3984840"/>
            <a:ext cx="3710160" cy="5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2"/>
          <a:srcRect l="0" t="19899" r="0" b="6754"/>
          <a:stretch/>
        </p:blipFill>
        <p:spPr>
          <a:xfrm>
            <a:off x="1183680" y="1416960"/>
            <a:ext cx="4302000" cy="3154320"/>
          </a:xfrm>
          <a:prstGeom prst="rect">
            <a:avLst/>
          </a:prstGeom>
          <a:ln w="0">
            <a:noFill/>
          </a:ln>
        </p:spPr>
      </p:pic>
      <p:sp>
        <p:nvSpPr>
          <p:cNvPr id="161" name="Content Placeholder 3"/>
          <p:cNvSpPr/>
          <p:nvPr/>
        </p:nvSpPr>
        <p:spPr>
          <a:xfrm>
            <a:off x="403920" y="4114800"/>
            <a:ext cx="3710160" cy="6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9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 PCB acting as a “Pi Hat”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This is a good way of interfacing a custom PCB with a Raspberry Pi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228600" y="46800"/>
            <a:ext cx="1104876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Processor Policy: Development Board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374760" y="4402800"/>
            <a:ext cx="11441160" cy="191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1000"/>
          </a:bodyPr>
          <a:p>
            <a:pPr marL="190080" indent="-190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Main PCB contains many components (sensors, camera, LEDs, buttons).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190080" indent="-190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Main PCB should also contain a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microcontroller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190080" indent="-190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Main PCB has to interface with your development board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572040" indent="-190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In this example, FPGA dev board from OpalKelly is interface with a custom PCB.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72040" indent="-190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The development can be used for image processing or more complex signal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processing (for example, machine learning algorithms on FPGA such as mobile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net.)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Picture 3" descr=""/>
          <p:cNvPicPr/>
          <p:nvPr/>
        </p:nvPicPr>
        <p:blipFill>
          <a:blip r:embed="rId1"/>
          <a:srcRect l="8333" t="16665" r="6666" b="17776"/>
          <a:stretch/>
        </p:blipFill>
        <p:spPr>
          <a:xfrm>
            <a:off x="417960" y="1600200"/>
            <a:ext cx="4780440" cy="276480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4" descr=""/>
          <p:cNvPicPr/>
          <p:nvPr/>
        </p:nvPicPr>
        <p:blipFill>
          <a:blip r:embed="rId2"/>
          <a:srcRect l="4999" t="11788" r="-1666" b="8376"/>
          <a:stretch/>
        </p:blipFill>
        <p:spPr>
          <a:xfrm>
            <a:off x="5922720" y="1437120"/>
            <a:ext cx="4464360" cy="2764800"/>
          </a:xfrm>
          <a:prstGeom prst="rect">
            <a:avLst/>
          </a:prstGeom>
          <a:ln w="0">
            <a:noFill/>
          </a:ln>
        </p:spPr>
      </p:pic>
      <p:sp>
        <p:nvSpPr>
          <p:cNvPr id="166" name="Rectangle 14"/>
          <p:cNvSpPr/>
          <p:nvPr/>
        </p:nvSpPr>
        <p:spPr>
          <a:xfrm rot="16200000">
            <a:off x="7468200" y="2341440"/>
            <a:ext cx="2049120" cy="1473120"/>
          </a:xfrm>
          <a:prstGeom prst="rect">
            <a:avLst/>
          </a:prstGeom>
          <a:noFill/>
          <a:ln cap="sq" w="381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en-US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167" name="Content Placeholder 2"/>
          <p:cNvSpPr/>
          <p:nvPr/>
        </p:nvSpPr>
        <p:spPr>
          <a:xfrm>
            <a:off x="8090640" y="1437120"/>
            <a:ext cx="2426400" cy="31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7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ECE437 sensors board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Rectangle 26"/>
          <p:cNvSpPr/>
          <p:nvPr/>
        </p:nvSpPr>
        <p:spPr>
          <a:xfrm rot="16200000">
            <a:off x="1127880" y="2372040"/>
            <a:ext cx="684000" cy="1410840"/>
          </a:xfrm>
          <a:prstGeom prst="rect">
            <a:avLst/>
          </a:prstGeom>
          <a:noFill/>
          <a:ln cap="sq" w="381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en-US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169" name="TextBox 27"/>
          <p:cNvSpPr/>
          <p:nvPr/>
        </p:nvSpPr>
        <p:spPr>
          <a:xfrm>
            <a:off x="942480" y="2971800"/>
            <a:ext cx="1055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sensors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Box 28"/>
          <p:cNvSpPr/>
          <p:nvPr/>
        </p:nvSpPr>
        <p:spPr>
          <a:xfrm>
            <a:off x="4034160" y="2430360"/>
            <a:ext cx="1042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camera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Box 29"/>
          <p:cNvSpPr/>
          <p:nvPr/>
        </p:nvSpPr>
        <p:spPr>
          <a:xfrm>
            <a:off x="2556720" y="3198240"/>
            <a:ext cx="1551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Connectors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  </a:t>
            </a: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to FPGA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Rectangle 30"/>
          <p:cNvSpPr/>
          <p:nvPr/>
        </p:nvSpPr>
        <p:spPr>
          <a:xfrm rot="16200000">
            <a:off x="4106880" y="1906920"/>
            <a:ext cx="788760" cy="983160"/>
          </a:xfrm>
          <a:prstGeom prst="rect">
            <a:avLst/>
          </a:prstGeom>
          <a:noFill/>
          <a:ln cap="sq" w="381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en-US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173" name="Rectangle 31"/>
          <p:cNvSpPr/>
          <p:nvPr/>
        </p:nvSpPr>
        <p:spPr>
          <a:xfrm rot="16200000">
            <a:off x="2633400" y="2683440"/>
            <a:ext cx="1264680" cy="1485720"/>
          </a:xfrm>
          <a:prstGeom prst="rect">
            <a:avLst/>
          </a:prstGeom>
          <a:noFill/>
          <a:ln cap="sq" w="381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en-US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174" name="TextBox 32"/>
          <p:cNvSpPr/>
          <p:nvPr/>
        </p:nvSpPr>
        <p:spPr>
          <a:xfrm>
            <a:off x="7591320" y="2369880"/>
            <a:ext cx="1856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FPGA board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5"/>
                </a:solidFill>
                <a:latin typeface="Calibri"/>
                <a:ea typeface="DejaVu Sans"/>
              </a:rPr>
              <a:t>from OpalKelly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Design Resources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204480" y="5627160"/>
            <a:ext cx="11910960" cy="1230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ECE 445 wiki has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example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projects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available for microcontrollers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kept in stock by the electronics service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shop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Content Placeholder 7"/>
          <p:cNvSpPr/>
          <p:nvPr/>
        </p:nvSpPr>
        <p:spPr>
          <a:xfrm>
            <a:off x="1318320" y="3984840"/>
            <a:ext cx="3710160" cy="5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Content Placeholder 12"/>
          <p:cNvSpPr/>
          <p:nvPr/>
        </p:nvSpPr>
        <p:spPr>
          <a:xfrm>
            <a:off x="403920" y="4114800"/>
            <a:ext cx="3710160" cy="6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9" name="Content Placeholder 5"/>
          <p:cNvSpPr/>
          <p:nvPr/>
        </p:nvSpPr>
        <p:spPr>
          <a:xfrm>
            <a:off x="1600200" y="5029200"/>
            <a:ext cx="9140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1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ATMega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Content Placeholder 6"/>
          <p:cNvSpPr/>
          <p:nvPr/>
        </p:nvSpPr>
        <p:spPr>
          <a:xfrm>
            <a:off x="5715000" y="4114800"/>
            <a:ext cx="96732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STM32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Content Placeholder 9"/>
          <p:cNvSpPr/>
          <p:nvPr/>
        </p:nvSpPr>
        <p:spPr>
          <a:xfrm>
            <a:off x="9601200" y="5029200"/>
            <a:ext cx="8488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ESP32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820080" y="1371600"/>
            <a:ext cx="3026520" cy="342828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4343400" y="2057400"/>
            <a:ext cx="3885840" cy="184536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3"/>
          <a:srcRect l="15650" t="19311" r="17673" b="10677"/>
          <a:stretch/>
        </p:blipFill>
        <p:spPr>
          <a:xfrm>
            <a:off x="8577360" y="914400"/>
            <a:ext cx="2775240" cy="388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077840" y="914400"/>
            <a:ext cx="10229760" cy="1828800"/>
          </a:xfrm>
          <a:prstGeom prst="rect">
            <a:avLst/>
          </a:prstGeom>
          <a:ln w="0">
            <a:noFill/>
          </a:ln>
        </p:spPr>
      </p:pic>
      <p:cxnSp>
        <p:nvCxnSpPr>
          <p:cNvPr id="186" name="Straight Arrow Connector 3"/>
          <p:cNvCxnSpPr/>
          <p:nvPr/>
        </p:nvCxnSpPr>
        <p:spPr>
          <a:xfrm flipV="1">
            <a:off x="9156240" y="1371600"/>
            <a:ext cx="1359720" cy="1135440"/>
          </a:xfrm>
          <a:prstGeom prst="straightConnector1">
            <a:avLst/>
          </a:prstGeom>
          <a:ln w="26676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87" name="PlaceHolder 12"/>
          <p:cNvSpPr txBox="1"/>
          <p:nvPr/>
        </p:nvSpPr>
        <p:spPr>
          <a:xfrm>
            <a:off x="228600" y="3657600"/>
            <a:ext cx="11910960" cy="2743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wiki contains information on: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Regulator selection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Connectors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Importing parts into KiCAD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Microcontroller programming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88684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Getting Parts: Senior Design Lab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800600" y="1512360"/>
            <a:ext cx="7314840" cy="465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You may borrow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development boards,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programmers,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autotransformers,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sensors, etc. from the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white cabinets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These items should be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returned at the end of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semester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6600" indent="-246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Any TA can check out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parts to a student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566640" y="1553400"/>
            <a:ext cx="3776400" cy="503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88684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Getting Parts: Supply Center and E-Shop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890280" y="4572000"/>
            <a:ext cx="4595760" cy="1687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0">
              <a:lnSpc>
                <a:spcPct val="9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ECE Supply Center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Near the loading dock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Stocks through-hole components, project boxes, sensors, etc.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Calibri"/>
              </a:rPr>
              <a:t>Not free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7363440" y="1283760"/>
            <a:ext cx="2466000" cy="3287880"/>
          </a:xfrm>
          <a:prstGeom prst="rect">
            <a:avLst/>
          </a:prstGeom>
          <a:ln w="0">
            <a:noFill/>
          </a:ln>
        </p:spPr>
      </p:pic>
      <p:pic>
        <p:nvPicPr>
          <p:cNvPr id="194" name="" descr=""/>
          <p:cNvPicPr/>
          <p:nvPr/>
        </p:nvPicPr>
        <p:blipFill>
          <a:blip r:embed="rId2"/>
          <a:stretch/>
        </p:blipFill>
        <p:spPr>
          <a:xfrm>
            <a:off x="1143000" y="1371960"/>
            <a:ext cx="4114440" cy="3085560"/>
          </a:xfrm>
          <a:prstGeom prst="rect">
            <a:avLst/>
          </a:prstGeom>
          <a:ln w="0">
            <a:noFill/>
          </a:ln>
        </p:spPr>
      </p:pic>
      <p:sp>
        <p:nvSpPr>
          <p:cNvPr id="195" name="PlaceHolder 9"/>
          <p:cNvSpPr/>
          <p:nvPr/>
        </p:nvSpPr>
        <p:spPr>
          <a:xfrm>
            <a:off x="5715000" y="4572000"/>
            <a:ext cx="6171840" cy="22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Electronic Services Shop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Near the north exit to Wright Street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Stocks connectors, potentiometers, through-hole components, etc.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Also stocks </a:t>
            </a:r>
            <a:r>
              <a:rPr b="0" lang="en-US" sz="1600" spc="-1" strike="noStrike" u="sng">
                <a:solidFill>
                  <a:srgbClr val="000000"/>
                </a:solidFill>
                <a:uFillTx/>
                <a:latin typeface="Calibri"/>
              </a:rPr>
              <a:t>surface-mount components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 deliverable by your TA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Surface mount components include </a:t>
            </a:r>
            <a:r>
              <a:rPr b="0" lang="en-US" sz="1600" spc="-1" strike="noStrike" u="sng">
                <a:solidFill>
                  <a:srgbClr val="000000"/>
                </a:solidFill>
                <a:uFillTx/>
                <a:latin typeface="Calibri"/>
              </a:rPr>
              <a:t>microcontrollers, passive components, and oscillators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88684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Getting Parts: my.ECE Ordering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228600" y="1512360"/>
            <a:ext cx="6881760" cy="4888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6000"/>
          </a:bodyPr>
          <a:p>
            <a:pPr marL="236160" indent="-236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You may use your budget of $50 per student to order parts from Digikey,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Mouser, etc. through the business office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36160" indent="-236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 CFOP number for this course will be shared shortly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36160" indent="-236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Note that Digikey is short staffed at the moment so they are slow to send out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orders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36160" indent="-236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During the middle of the semester, orders may take many days to be placed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7315200" y="1828800"/>
            <a:ext cx="464256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28600" y="468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Design Guidelines and Tips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273240" y="1825560"/>
            <a:ext cx="11696760" cy="4803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7000"/>
          </a:bodyPr>
          <a:p>
            <a:pPr marL="189000" indent="-189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Every project must have a custom PCB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189000" indent="-189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Think carefully about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your project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and its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PCB design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and ask the following questions: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56988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What will be the function of my PCB?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Example: acquire data from sensors, control motors and actuators, communicate with a PC or cloud, display information on a screen/LEDs, acquire inputs from keyboard/switches, etc.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6988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Prototype your idea before designing your PCB.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6988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How much time would be required to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design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fabricate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solder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test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and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redesign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the PCB?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This course orders PCBs in waves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It takes about 7-10 days to go from PCB wave deadline to delivery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6988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Every PCB should have a processor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Typical projects have microcontrollers (ESP, ATmega, STM, etc).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Raspberry Pi board okay but needs to interface with your custom PCB that also has a microcontroller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FPGA board okay but needs to interface with your custom PCB that also has a microcontroller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6988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Carefully choose PCB components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950760" indent="-189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Size and soldering leads (through hole pins preferred, surface mounts components okay but we careful)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3886200" y="1371600"/>
            <a:ext cx="4757760" cy="4779360"/>
          </a:xfrm>
          <a:prstGeom prst="rect">
            <a:avLst/>
          </a:prstGeom>
          <a:ln w="0">
            <a:noFill/>
          </a:ln>
        </p:spPr>
      </p:pic>
      <p:cxnSp>
        <p:nvCxnSpPr>
          <p:cNvPr id="200" name="Straight Arrow Connector 2"/>
          <p:cNvCxnSpPr/>
          <p:nvPr/>
        </p:nvCxnSpPr>
        <p:spPr>
          <a:xfrm flipH="1" flipV="1">
            <a:off x="7086600" y="4114800"/>
            <a:ext cx="3178440" cy="9720"/>
          </a:xfrm>
          <a:prstGeom prst="straightConnector1">
            <a:avLst/>
          </a:prstGeom>
          <a:ln w="266760">
            <a:solidFill>
              <a:srgbClr val="000000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88684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Clean Your Lab Bench! (Radar Enforced)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228600" y="1553040"/>
            <a:ext cx="7086600" cy="5076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9000"/>
          </a:bodyPr>
          <a:p>
            <a:pPr marL="243720" indent="-243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Please keep the lab benches and the soldering stations clean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3720" indent="-243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When you finish working: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55360" indent="-32076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Remove any bits of solder, wick, or wire clippings on the table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55360" indent="-32076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Turn off equipment (e.g. soldering irons, extraction fans)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3720" indent="-243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Untangle cables that tie tools down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3720" indent="-243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Wind up unspooled solder and wick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43720" indent="-243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We will have to 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shut down the lab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if it gets too messy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7543800" y="1443600"/>
            <a:ext cx="3657600" cy="2743200"/>
          </a:xfrm>
          <a:prstGeom prst="rect">
            <a:avLst/>
          </a:prstGeom>
          <a:ln w="0">
            <a:noFill/>
          </a:ln>
        </p:spPr>
      </p:pic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>
            <a:off x="7543800" y="4000680"/>
            <a:ext cx="3657600" cy="274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76320" y="2561760"/>
            <a:ext cx="121158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Any questions?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229320" y="10548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Prototyping Stage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Content Placeholder 4" descr="A picture containing text, electronics&#10;&#10;Description automatically generated"/>
          <p:cNvPicPr/>
          <p:nvPr/>
        </p:nvPicPr>
        <p:blipFill>
          <a:blip r:embed="rId1"/>
          <a:stretch/>
        </p:blipFill>
        <p:spPr>
          <a:xfrm rot="5400000">
            <a:off x="4649760" y="2570760"/>
            <a:ext cx="4351680" cy="326376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6" descr="A picture containing text, indoor, cluttered&#10;&#10;Description automatically generated"/>
          <p:cNvPicPr/>
          <p:nvPr/>
        </p:nvPicPr>
        <p:blipFill>
          <a:blip r:embed="rId2"/>
          <a:stretch/>
        </p:blipFill>
        <p:spPr>
          <a:xfrm rot="5400000">
            <a:off x="8023320" y="2570760"/>
            <a:ext cx="4351680" cy="3263760"/>
          </a:xfrm>
          <a:prstGeom prst="rect">
            <a:avLst/>
          </a:prstGeom>
          <a:ln w="0">
            <a:noFill/>
          </a:ln>
        </p:spPr>
      </p:pic>
      <p:sp>
        <p:nvSpPr>
          <p:cNvPr id="88" name="Content Placeholder 2"/>
          <p:cNvSpPr/>
          <p:nvPr/>
        </p:nvSpPr>
        <p:spPr>
          <a:xfrm>
            <a:off x="273240" y="1825560"/>
            <a:ext cx="4809240" cy="435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1000"/>
          </a:bodyPr>
          <a:p>
            <a:pPr marL="207000" indent="-207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Before designing your PCB, test your idea with discrete components and development boards.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07000" indent="-207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Validate the functionality of your design before designing your PCB.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07000" indent="-207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If your first PCB does not work, trouble shoot it (add, remove wires on your PCB) before refabricating.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ontent Placeholder 2"/>
          <p:cNvSpPr/>
          <p:nvPr/>
        </p:nvSpPr>
        <p:spPr>
          <a:xfrm>
            <a:off x="5192640" y="6423840"/>
            <a:ext cx="63460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914400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Senior design projects, Fall 2022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0" y="47160"/>
            <a:ext cx="11963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Designing your project with a custom PCB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Content Placeholder 4" descr="A picture containing indoor, wall, floor, furniture&#10;&#10;Description automatically generated"/>
          <p:cNvPicPr/>
          <p:nvPr/>
        </p:nvPicPr>
        <p:blipFill>
          <a:blip r:embed="rId1"/>
          <a:stretch/>
        </p:blipFill>
        <p:spPr>
          <a:xfrm>
            <a:off x="651960" y="1973880"/>
            <a:ext cx="3275280" cy="435024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6" descr="A picture containing indoor&#10;&#10;Description automatically generated"/>
          <p:cNvPicPr/>
          <p:nvPr/>
        </p:nvPicPr>
        <p:blipFill>
          <a:blip r:embed="rId2"/>
          <a:stretch/>
        </p:blipFill>
        <p:spPr>
          <a:xfrm>
            <a:off x="4238640" y="1973880"/>
            <a:ext cx="3275280" cy="435024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8" descr=""/>
          <p:cNvPicPr/>
          <p:nvPr/>
        </p:nvPicPr>
        <p:blipFill>
          <a:blip r:embed="rId3"/>
          <a:stretch/>
        </p:blipFill>
        <p:spPr>
          <a:xfrm>
            <a:off x="7971840" y="1973880"/>
            <a:ext cx="3275280" cy="4350240"/>
          </a:xfrm>
          <a:prstGeom prst="rect">
            <a:avLst/>
          </a:prstGeom>
          <a:ln w="0">
            <a:noFill/>
          </a:ln>
        </p:spPr>
      </p:pic>
      <p:sp>
        <p:nvSpPr>
          <p:cNvPr id="94" name="Content Placeholder 2"/>
          <p:cNvSpPr/>
          <p:nvPr/>
        </p:nvSpPr>
        <p:spPr>
          <a:xfrm>
            <a:off x="-158040" y="6423840"/>
            <a:ext cx="116967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914400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Senior design project #11, Fall 2022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Content Placeholder 2"/>
          <p:cNvSpPr/>
          <p:nvPr/>
        </p:nvSpPr>
        <p:spPr>
          <a:xfrm>
            <a:off x="438480" y="1647720"/>
            <a:ext cx="31057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914400" algn="ctr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Final Project Demo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Content Placeholder 2"/>
          <p:cNvSpPr/>
          <p:nvPr/>
        </p:nvSpPr>
        <p:spPr>
          <a:xfrm>
            <a:off x="3301200" y="1460520"/>
            <a:ext cx="4147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914400" algn="ctr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Motors and Sensors in each drawer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Content Placeholder 2"/>
          <p:cNvSpPr/>
          <p:nvPr/>
        </p:nvSpPr>
        <p:spPr>
          <a:xfrm>
            <a:off x="7238160" y="1690560"/>
            <a:ext cx="4147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914400" algn="ctr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Custom PCB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228600" y="468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Design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Picture 8" descr=""/>
          <p:cNvPicPr/>
          <p:nvPr/>
        </p:nvPicPr>
        <p:blipFill>
          <a:blip r:embed="rId1"/>
          <a:srcRect l="27472" t="33428" r="26117" b="36084"/>
          <a:stretch/>
        </p:blipFill>
        <p:spPr>
          <a:xfrm>
            <a:off x="136080" y="1621800"/>
            <a:ext cx="5551200" cy="4841280"/>
          </a:xfrm>
          <a:prstGeom prst="rect">
            <a:avLst/>
          </a:prstGeom>
          <a:ln w="0">
            <a:noFill/>
          </a:ln>
        </p:spPr>
      </p:pic>
      <p:sp>
        <p:nvSpPr>
          <p:cNvPr id="100" name="Content Placeholder 2"/>
          <p:cNvSpPr/>
          <p:nvPr/>
        </p:nvSpPr>
        <p:spPr>
          <a:xfrm>
            <a:off x="-158040" y="6423840"/>
            <a:ext cx="116967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914400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Senior design project #11, Fall 2022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TextBox 7"/>
          <p:cNvSpPr/>
          <p:nvPr/>
        </p:nvSpPr>
        <p:spPr>
          <a:xfrm>
            <a:off x="5982120" y="1690560"/>
            <a:ext cx="6072840" cy="55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PCB board has the following parts: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Microcontroller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Microcontroller programmer (don’t forget it)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Power regulator circuits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Sensor (on a separate PCB)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Motor controller (h-bridge)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Buttons and LEDs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Pay attention to the size of the components (print your PCB on a paper)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Pay attention on the types of surface mounts pads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28600" y="12996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Desig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n: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Do’s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and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Don’t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Picture 8" descr=""/>
          <p:cNvPicPr/>
          <p:nvPr/>
        </p:nvPicPr>
        <p:blipFill>
          <a:blip r:embed="rId1"/>
          <a:srcRect l="27472" t="33428" r="26117" b="36084"/>
          <a:stretch/>
        </p:blipFill>
        <p:spPr>
          <a:xfrm>
            <a:off x="3157200" y="1381320"/>
            <a:ext cx="5551200" cy="4841280"/>
          </a:xfrm>
          <a:prstGeom prst="rect">
            <a:avLst/>
          </a:prstGeom>
          <a:ln w="0">
            <a:noFill/>
          </a:ln>
        </p:spPr>
      </p:pic>
      <p:sp>
        <p:nvSpPr>
          <p:cNvPr id="104" name="Content Placeholder 2"/>
          <p:cNvSpPr/>
          <p:nvPr/>
        </p:nvSpPr>
        <p:spPr>
          <a:xfrm>
            <a:off x="-952920" y="6423840"/>
            <a:ext cx="116967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914400">
              <a:lnSpc>
                <a:spcPct val="9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Senior design project #11, Fall 2022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5" name="Straight Arrow Connector 10"/>
          <p:cNvCxnSpPr/>
          <p:nvPr/>
        </p:nvCxnSpPr>
        <p:spPr>
          <a:xfrm flipH="1">
            <a:off x="7892640" y="2706840"/>
            <a:ext cx="1047600" cy="19332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  <p:sp>
        <p:nvSpPr>
          <p:cNvPr id="106" name="TextBox 13"/>
          <p:cNvSpPr/>
          <p:nvPr/>
        </p:nvSpPr>
        <p:spPr>
          <a:xfrm>
            <a:off x="8939520" y="2289600"/>
            <a:ext cx="3058920" cy="912600"/>
          </a:xfrm>
          <a:prstGeom prst="rect">
            <a:avLst/>
          </a:prstGeom>
          <a:noFill/>
          <a:ln w="44450">
            <a:solidFill>
              <a:srgbClr val="70ad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Voltage regulator –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large size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which will be easy to solder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7" name="Straight Arrow Connector 14"/>
          <p:cNvCxnSpPr/>
          <p:nvPr/>
        </p:nvCxnSpPr>
        <p:spPr>
          <a:xfrm flipH="1">
            <a:off x="7948800" y="4244400"/>
            <a:ext cx="1047600" cy="19368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  <p:sp>
        <p:nvSpPr>
          <p:cNvPr id="108" name="TextBox 15"/>
          <p:cNvSpPr/>
          <p:nvPr/>
        </p:nvSpPr>
        <p:spPr>
          <a:xfrm>
            <a:off x="8995680" y="3827520"/>
            <a:ext cx="3058920" cy="1186920"/>
          </a:xfrm>
          <a:prstGeom prst="rect">
            <a:avLst/>
          </a:prstGeom>
          <a:noFill/>
          <a:ln w="44450">
            <a:solidFill>
              <a:srgbClr val="70ad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Large connectors and wide wires are necessary for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large current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drives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Box 16"/>
          <p:cNvSpPr/>
          <p:nvPr/>
        </p:nvSpPr>
        <p:spPr>
          <a:xfrm>
            <a:off x="4744440" y="6136200"/>
            <a:ext cx="6697800" cy="638280"/>
          </a:xfrm>
          <a:prstGeom prst="rect">
            <a:avLst/>
          </a:prstGeom>
          <a:noFill/>
          <a:ln w="44450">
            <a:solidFill>
              <a:srgbClr val="70ad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Microcontroller. Pins are on the side and about 1mm in size which will be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easier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to solder.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0" name="Straight Arrow Connector 17"/>
          <p:cNvCxnSpPr/>
          <p:nvPr/>
        </p:nvCxnSpPr>
        <p:spPr>
          <a:xfrm flipV="1">
            <a:off x="5690880" y="5092200"/>
            <a:ext cx="111960" cy="98856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  <p:sp>
        <p:nvSpPr>
          <p:cNvPr id="111" name="TextBox 19"/>
          <p:cNvSpPr/>
          <p:nvPr/>
        </p:nvSpPr>
        <p:spPr>
          <a:xfrm>
            <a:off x="858960" y="1951560"/>
            <a:ext cx="1751400" cy="1461240"/>
          </a:xfrm>
          <a:prstGeom prst="rect">
            <a:avLst/>
          </a:prstGeom>
          <a:noFill/>
          <a:ln w="4445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Very small resistors are very difficult to solder. Avoid them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2" name="Straight Arrow Connector 20"/>
          <p:cNvCxnSpPr/>
          <p:nvPr/>
        </p:nvCxnSpPr>
        <p:spPr>
          <a:xfrm>
            <a:off x="2658960" y="2799000"/>
            <a:ext cx="1357920" cy="474480"/>
          </a:xfrm>
          <a:prstGeom prst="straightConnector1">
            <a:avLst/>
          </a:prstGeom>
          <a:ln w="38100">
            <a:solidFill>
              <a:srgbClr val="c00000"/>
            </a:solidFill>
            <a:round/>
            <a:tailEnd len="med" type="triangle" w="med"/>
          </a:ln>
        </p:spPr>
      </p:cxnSp>
      <p:sp>
        <p:nvSpPr>
          <p:cNvPr id="113" name="TextBox 23"/>
          <p:cNvSpPr/>
          <p:nvPr/>
        </p:nvSpPr>
        <p:spPr>
          <a:xfrm>
            <a:off x="97200" y="3594240"/>
            <a:ext cx="2772000" cy="1186920"/>
          </a:xfrm>
          <a:prstGeom prst="rect">
            <a:avLst/>
          </a:prstGeom>
          <a:noFill/>
          <a:ln w="44450">
            <a:solidFill>
              <a:srgbClr val="70ad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Creative debugging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. You can remove (cut) and add wires on your PCB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4" name="Straight Arrow Connector 24"/>
          <p:cNvCxnSpPr/>
          <p:nvPr/>
        </p:nvCxnSpPr>
        <p:spPr>
          <a:xfrm>
            <a:off x="2871000" y="4520880"/>
            <a:ext cx="993600" cy="43020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  <p:sp>
        <p:nvSpPr>
          <p:cNvPr id="115" name="TextBox 25"/>
          <p:cNvSpPr/>
          <p:nvPr/>
        </p:nvSpPr>
        <p:spPr>
          <a:xfrm>
            <a:off x="250200" y="5145480"/>
            <a:ext cx="2772000" cy="1186920"/>
          </a:xfrm>
          <a:prstGeom prst="rect">
            <a:avLst/>
          </a:prstGeom>
          <a:noFill/>
          <a:ln w="44450">
            <a:solidFill>
              <a:srgbClr val="70ad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Do not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forget the programming circuit for your microcontroller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6" name="Straight Arrow Connector 26"/>
          <p:cNvCxnSpPr/>
          <p:nvPr/>
        </p:nvCxnSpPr>
        <p:spPr>
          <a:xfrm flipV="1">
            <a:off x="3023280" y="5450040"/>
            <a:ext cx="1117800" cy="29880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  <p:cxnSp>
        <p:nvCxnSpPr>
          <p:cNvPr id="117" name="Straight Arrow Connector 28"/>
          <p:cNvCxnSpPr/>
          <p:nvPr/>
        </p:nvCxnSpPr>
        <p:spPr>
          <a:xfrm>
            <a:off x="2871000" y="4520880"/>
            <a:ext cx="2409840" cy="36216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  <p:cxnSp>
        <p:nvCxnSpPr>
          <p:cNvPr id="118" name="Straight Arrow Connector 31"/>
          <p:cNvCxnSpPr/>
          <p:nvPr/>
        </p:nvCxnSpPr>
        <p:spPr>
          <a:xfrm flipH="1">
            <a:off x="7395840" y="3634920"/>
            <a:ext cx="1047600" cy="193680"/>
          </a:xfrm>
          <a:prstGeom prst="straightConnector1">
            <a:avLst/>
          </a:prstGeom>
          <a:ln w="38100">
            <a:solidFill>
              <a:srgbClr val="70ad47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76320" y="47160"/>
            <a:ext cx="121158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Desig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n: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Com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mon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IC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Packa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7543800" y="2057400"/>
            <a:ext cx="4470480" cy="2514600"/>
          </a:xfrm>
          <a:prstGeom prst="rect">
            <a:avLst/>
          </a:prstGeom>
          <a:ln w="76320">
            <a:solidFill>
              <a:srgbClr val="f10d0c"/>
            </a:solidFill>
            <a:round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3886200" y="2057400"/>
            <a:ext cx="3258000" cy="2514600"/>
          </a:xfrm>
          <a:prstGeom prst="rect">
            <a:avLst/>
          </a:prstGeom>
          <a:ln w="76320">
            <a:solidFill>
              <a:srgbClr val="ffff00"/>
            </a:solidFill>
            <a:round/>
          </a:ln>
        </p:spPr>
      </p:pic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457200" y="2057400"/>
            <a:ext cx="2514600" cy="2514600"/>
          </a:xfrm>
          <a:prstGeom prst="rect">
            <a:avLst/>
          </a:prstGeom>
          <a:ln w="76320">
            <a:solidFill>
              <a:srgbClr val="00a933"/>
            </a:solidFill>
            <a:round/>
          </a:ln>
        </p:spPr>
      </p:pic>
      <p:sp>
        <p:nvSpPr>
          <p:cNvPr id="123" name="Content Placeholder 8"/>
          <p:cNvSpPr/>
          <p:nvPr/>
        </p:nvSpPr>
        <p:spPr>
          <a:xfrm>
            <a:off x="685800" y="4690800"/>
            <a:ext cx="18820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wikipedia.com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ontent Placeholder 11"/>
          <p:cNvSpPr/>
          <p:nvPr/>
        </p:nvSpPr>
        <p:spPr>
          <a:xfrm>
            <a:off x="4518720" y="4690800"/>
            <a:ext cx="18820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pcbway.com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ontent Placeholder 13"/>
          <p:cNvSpPr/>
          <p:nvPr/>
        </p:nvSpPr>
        <p:spPr>
          <a:xfrm>
            <a:off x="8915400" y="4690800"/>
            <a:ext cx="18820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ti.com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Content Placeholder 14"/>
          <p:cNvSpPr/>
          <p:nvPr/>
        </p:nvSpPr>
        <p:spPr>
          <a:xfrm>
            <a:off x="3429000" y="1600200"/>
            <a:ext cx="39394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Quad Flat No-lead (QFN)</a:t>
            </a:r>
            <a:endParaRPr b="1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ontent Placeholder 15"/>
          <p:cNvSpPr/>
          <p:nvPr/>
        </p:nvSpPr>
        <p:spPr>
          <a:xfrm>
            <a:off x="-228600" y="1600200"/>
            <a:ext cx="39394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Quad Flat Package (QFP)</a:t>
            </a:r>
            <a:endParaRPr b="1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ontent Placeholder 16"/>
          <p:cNvSpPr/>
          <p:nvPr/>
        </p:nvSpPr>
        <p:spPr>
          <a:xfrm>
            <a:off x="7543800" y="1600200"/>
            <a:ext cx="39394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Ball Grid Arary (BGA)</a:t>
            </a:r>
            <a:endParaRPr b="1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"/>
          <p:cNvSpPr/>
          <p:nvPr/>
        </p:nvSpPr>
        <p:spPr>
          <a:xfrm>
            <a:off x="228600" y="5076720"/>
            <a:ext cx="320040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Easy to solder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Joints are inspectable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Easy to fix bridging with flux and wick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2"/>
          <p:cNvSpPr/>
          <p:nvPr/>
        </p:nvSpPr>
        <p:spPr>
          <a:xfrm>
            <a:off x="3886200" y="5090760"/>
            <a:ext cx="32004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Stencil required for soldering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Joints are difficult or impossible to inspect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Hard to fix mistakes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3"/>
          <p:cNvSpPr/>
          <p:nvPr/>
        </p:nvSpPr>
        <p:spPr>
          <a:xfrm>
            <a:off x="8458200" y="5015160"/>
            <a:ext cx="32004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Thin, electropolished stencil required for soldering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Impossible to inspect joints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6320" y="47160"/>
            <a:ext cx="121158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Design: Other IC Packages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Box 4"/>
          <p:cNvSpPr/>
          <p:nvPr/>
        </p:nvSpPr>
        <p:spPr>
          <a:xfrm>
            <a:off x="0" y="1371600"/>
            <a:ext cx="3657600" cy="31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There are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many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kinds of IC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packages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available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When you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import a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footprint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into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KiCAD,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compare it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to a part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you know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the size of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(like your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microcontr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oller)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Print out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your PCB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design to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get a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sense of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componen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 size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3657600" y="1175400"/>
            <a:ext cx="8251200" cy="545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6320" y="47160"/>
            <a:ext cx="121158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PCB Design: Poor IC Package Choice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Content Placeholder 21"/>
          <p:cNvSpPr/>
          <p:nvPr/>
        </p:nvSpPr>
        <p:spPr>
          <a:xfrm>
            <a:off x="228600" y="1600200"/>
            <a:ext cx="48006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x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endParaRPr b="1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228600" y="2243160"/>
            <a:ext cx="4140360" cy="2328840"/>
          </a:xfrm>
          <a:prstGeom prst="rect">
            <a:avLst/>
          </a:prstGeom>
          <a:ln w="0"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rcRect l="8680" t="0" r="5308" b="24848"/>
          <a:stretch/>
        </p:blipFill>
        <p:spPr>
          <a:xfrm>
            <a:off x="5745600" y="1600200"/>
            <a:ext cx="6141600" cy="3786120"/>
          </a:xfrm>
          <a:prstGeom prst="rect">
            <a:avLst/>
          </a:prstGeom>
          <a:ln w="0">
            <a:noFill/>
          </a:ln>
        </p:spPr>
      </p:pic>
      <p:sp>
        <p:nvSpPr>
          <p:cNvPr id="139" name=""/>
          <p:cNvSpPr/>
          <p:nvPr/>
        </p:nvSpPr>
        <p:spPr>
          <a:xfrm>
            <a:off x="8229600" y="3200400"/>
            <a:ext cx="914400" cy="914400"/>
          </a:xfrm>
          <a:prstGeom prst="ellipse">
            <a:avLst/>
          </a:pr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8160" rIns="128160" tIns="83160" bIns="831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 txBox="1"/>
          <p:nvPr/>
        </p:nvSpPr>
        <p:spPr>
          <a:xfrm>
            <a:off x="334440" y="5029200"/>
            <a:ext cx="4923360" cy="141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Plastic Outline No-lead Package (WSON)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Part is 2.1 mm x 2.1 mm!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Lead pitch is 0.5 mm!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Leads under package made debugging very difficult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Application>LibreOffice/7.4.7.2$Linux_X86_64 LibreOffice_project/40$Build-2</Application>
  <AppVersion>15.0000</AppVersion>
  <Words>595</Words>
  <Paragraphs>64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2023-01-24T16:10:34Z</dcterms:created>
  <dc:creator>Gruev, Viktor</dc:creator>
  <dc:description/>
  <dc:language>en-US</dc:language>
  <cp:lastModifiedBy/>
  <dcterms:modified xsi:type="dcterms:W3CDTF">2024-01-23T13:27:51Z</dcterms:modified>
  <cp:revision>14</cp:revision>
  <dc:subject/>
  <dc:title>PCB Design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8</vt:i4>
  </property>
</Properties>
</file>